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8" r:id="rId3"/>
    <p:sldId id="259" r:id="rId4"/>
    <p:sldId id="260" r:id="rId5"/>
    <p:sldId id="262" r:id="rId6"/>
    <p:sldId id="261" r:id="rId7"/>
    <p:sldId id="25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9" autoAdjust="0"/>
    <p:restoredTop sz="93445" autoAdjust="0"/>
  </p:normalViewPr>
  <p:slideViewPr>
    <p:cSldViewPr>
      <p:cViewPr>
        <p:scale>
          <a:sx n="72" d="100"/>
          <a:sy n="72" d="100"/>
        </p:scale>
        <p:origin x="-1380" y="2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DECED0-FB03-4030-85E5-7E5260A5A7A2}" type="datetimeFigureOut">
              <a:rPr lang="en-US" smtClean="0"/>
              <a:t>1/15/2020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0B12B7-AFF0-45AC-915F-F1FE99835589}" type="slidenum">
              <a:rPr lang="en-US" smtClean="0"/>
              <a:t>‹#›</a:t>
            </a:fld>
            <a:endParaRPr lang="en-US"/>
          </a:p>
        </p:txBody>
      </p:sp>
    </p:spTree>
    <p:extLst>
      <p:ext uri="{BB962C8B-B14F-4D97-AF65-F5344CB8AC3E}">
        <p14:creationId xmlns:p14="http://schemas.microsoft.com/office/powerpoint/2010/main" val="2701990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a:t>
            </a:r>
            <a:r>
              <a:rPr lang="en-US" baseline="0" dirty="0" smtClean="0">
                <a:latin typeface="Times New Roman" panose="02020603050405020304" pitchFamily="18" charset="0"/>
                <a:cs typeface="Times New Roman" panose="02020603050405020304" pitchFamily="18" charset="0"/>
              </a:rPr>
              <a:t> would begin this lecture by introducing myself. I would state my official names and introduce the topic that is “Evaluation of sources”. I would then proceed by asking a few questions that would help set the stage for the contents to be discussed in this lecture. These questions would be:</a:t>
            </a:r>
          </a:p>
          <a:p>
            <a:pPr marL="285750" indent="-285750">
              <a:buFont typeface="+mj-lt"/>
              <a:buAutoNum type="romanLcPeriod"/>
            </a:pPr>
            <a:r>
              <a:rPr lang="en-US" baseline="0" dirty="0" smtClean="0">
                <a:latin typeface="Times New Roman" panose="02020603050405020304" pitchFamily="18" charset="0"/>
                <a:cs typeface="Times New Roman" panose="02020603050405020304" pitchFamily="18" charset="0"/>
              </a:rPr>
              <a:t>What is a peer reviewed journal?</a:t>
            </a:r>
          </a:p>
          <a:p>
            <a:pPr marL="285750" indent="-285750">
              <a:buFont typeface="+mj-lt"/>
              <a:buAutoNum type="romanLcPeriod"/>
            </a:pPr>
            <a:r>
              <a:rPr lang="en-US" baseline="0" dirty="0" smtClean="0">
                <a:latin typeface="Times New Roman" panose="02020603050405020304" pitchFamily="18" charset="0"/>
                <a:cs typeface="Times New Roman" panose="02020603050405020304" pitchFamily="18" charset="0"/>
              </a:rPr>
              <a:t>What do we know about the differences between a primary and a secondary source?</a:t>
            </a:r>
          </a:p>
          <a:p>
            <a:pPr marL="285750" indent="-285750">
              <a:buFont typeface="+mj-lt"/>
              <a:buAutoNum type="romanLcPeriod"/>
            </a:pPr>
            <a:r>
              <a:rPr lang="en-US" baseline="0" dirty="0" smtClean="0">
                <a:latin typeface="Times New Roman" panose="02020603050405020304" pitchFamily="18" charset="0"/>
                <a:cs typeface="Times New Roman" panose="02020603050405020304" pitchFamily="18" charset="0"/>
              </a:rPr>
              <a:t>Can a peer-reviewed journal be a primary and/or a secondary source?</a:t>
            </a:r>
          </a:p>
          <a:p>
            <a:pPr marL="0" indent="0">
              <a:buFont typeface="+mj-lt"/>
              <a:buNone/>
            </a:pPr>
            <a:r>
              <a:rPr lang="en-US" baseline="0" dirty="0" smtClean="0">
                <a:latin typeface="Times New Roman" panose="02020603050405020304" pitchFamily="18" charset="0"/>
                <a:cs typeface="Times New Roman" panose="02020603050405020304" pitchFamily="18" charset="0"/>
              </a:rPr>
              <a:t>That asked, I would then proceed to explain that a peer-reviewed journal is “</a:t>
            </a:r>
            <a:r>
              <a:rPr lang="en-US" i="1" baseline="0" dirty="0" smtClean="0">
                <a:latin typeface="Times New Roman" panose="02020603050405020304" pitchFamily="18" charset="0"/>
                <a:cs typeface="Times New Roman" panose="02020603050405020304" pitchFamily="18" charset="0"/>
              </a:rPr>
              <a:t>a type of publication that contains the original articles that were written by the actual authors which have been evaluated for technical and scientific quality and correctness by other experts in the same field</a:t>
            </a:r>
            <a:r>
              <a:rPr lang="en-US" baseline="0" dirty="0" smtClean="0">
                <a:latin typeface="Times New Roman" panose="02020603050405020304" pitchFamily="18" charset="0"/>
                <a:cs typeface="Times New Roman" panose="02020603050405020304" pitchFamily="18" charset="0"/>
              </a:rPr>
              <a:t>” (National Cancer Institute, 2020). That said I would ask the students to note the following key points that would act as the guiding principles for the entire lecture:</a:t>
            </a:r>
          </a:p>
          <a:p>
            <a:pPr marL="228600" indent="-228600">
              <a:buFont typeface="+mj-lt"/>
              <a:buAutoNum type="arabicPeriod"/>
            </a:pPr>
            <a:r>
              <a:rPr lang="en-US" baseline="0" dirty="0" smtClean="0">
                <a:latin typeface="Times New Roman" panose="02020603050405020304" pitchFamily="18" charset="0"/>
                <a:cs typeface="Times New Roman" panose="02020603050405020304" pitchFamily="18" charset="0"/>
              </a:rPr>
              <a:t> Peer-reviewed articles can be either primary or secondary sources.</a:t>
            </a:r>
          </a:p>
          <a:p>
            <a:pPr marL="228600" indent="-228600">
              <a:buFont typeface="+mj-lt"/>
              <a:buAutoNum type="arabicPeriod"/>
            </a:pPr>
            <a:r>
              <a:rPr lang="en-US" baseline="0" dirty="0" smtClean="0">
                <a:latin typeface="Times New Roman" panose="02020603050405020304" pitchFamily="18" charset="0"/>
                <a:cs typeface="Times New Roman" panose="02020603050405020304" pitchFamily="18" charset="0"/>
              </a:rPr>
              <a:t>The primary or secondary sources can be different types of publications.</a:t>
            </a:r>
          </a:p>
          <a:p>
            <a:pPr marL="228600" indent="-228600">
              <a:buFont typeface="+mj-lt"/>
              <a:buAutoNum type="arabicPeriod"/>
            </a:pPr>
            <a:r>
              <a:rPr lang="en-US" baseline="0" dirty="0" smtClean="0">
                <a:latin typeface="Times New Roman" panose="02020603050405020304" pitchFamily="18" charset="0"/>
                <a:cs typeface="Times New Roman" panose="02020603050405020304" pitchFamily="18" charset="0"/>
              </a:rPr>
              <a:t>There is no perfect database limiter for primary or secondary sources.</a:t>
            </a:r>
          </a:p>
          <a:p>
            <a:pPr marL="228600" indent="-228600">
              <a:buFont typeface="+mj-lt"/>
              <a:buAutoNum type="arabicPeriod"/>
            </a:pPr>
            <a:r>
              <a:rPr lang="en-US" baseline="0" dirty="0" smtClean="0">
                <a:latin typeface="Times New Roman" panose="02020603050405020304" pitchFamily="18" charset="0"/>
                <a:cs typeface="Times New Roman" panose="02020603050405020304" pitchFamily="18" charset="0"/>
              </a:rPr>
              <a:t>Primary and secondary sources don’t self identify as such. The reader will have to evaluate the resource to figure out if it is a primary or  a secondary source.</a:t>
            </a:r>
          </a:p>
          <a:p>
            <a:pPr marL="0" indent="0">
              <a:buFont typeface="+mj-lt"/>
              <a:buNone/>
            </a:pPr>
            <a:r>
              <a:rPr lang="en-US" baseline="0" dirty="0" smtClean="0">
                <a:latin typeface="Times New Roman" panose="02020603050405020304" pitchFamily="18" charset="0"/>
                <a:cs typeface="Times New Roman" panose="02020603050405020304" pitchFamily="18" charset="0"/>
              </a:rPr>
              <a:t>I would then proceed to ask: then what is a primary source?</a:t>
            </a:r>
          </a:p>
        </p:txBody>
      </p:sp>
      <p:sp>
        <p:nvSpPr>
          <p:cNvPr id="4" name="Slide Number Placeholder 3"/>
          <p:cNvSpPr>
            <a:spLocks noGrp="1"/>
          </p:cNvSpPr>
          <p:nvPr>
            <p:ph type="sldNum" sz="quarter" idx="10"/>
          </p:nvPr>
        </p:nvSpPr>
        <p:spPr/>
        <p:txBody>
          <a:bodyPr/>
          <a:lstStyle/>
          <a:p>
            <a:fld id="{650B12B7-AFF0-45AC-915F-F1FE99835589}" type="slidenum">
              <a:rPr lang="en-US" smtClean="0"/>
              <a:t>1</a:t>
            </a:fld>
            <a:endParaRPr lang="en-US"/>
          </a:p>
        </p:txBody>
      </p:sp>
    </p:spTree>
    <p:extLst>
      <p:ext uri="{BB962C8B-B14F-4D97-AF65-F5344CB8AC3E}">
        <p14:creationId xmlns:p14="http://schemas.microsoft.com/office/powerpoint/2010/main" val="724775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Here I would explain that a primary source is</a:t>
            </a:r>
            <a:r>
              <a:rPr lang="en-US" baseline="0" dirty="0" smtClean="0">
                <a:latin typeface="Times New Roman" panose="02020603050405020304" pitchFamily="18" charset="0"/>
                <a:cs typeface="Times New Roman" panose="02020603050405020304" pitchFamily="18" charset="0"/>
              </a:rPr>
              <a:t> a document that gives an account of what the author actually did in reality or witnessed  or created. It is a first-hand account of what the writer experienced and hence it provides raw information and offers direct access to the subject of your research. In </a:t>
            </a:r>
            <a:r>
              <a:rPr lang="en-US" baseline="0" dirty="0" err="1" smtClean="0">
                <a:latin typeface="Times New Roman" panose="02020603050405020304" pitchFamily="18" charset="0"/>
                <a:cs typeface="Times New Roman" panose="02020603050405020304" pitchFamily="18" charset="0"/>
              </a:rPr>
              <a:t>hIstory</a:t>
            </a:r>
            <a:r>
              <a:rPr lang="en-US" baseline="0" dirty="0" smtClean="0">
                <a:latin typeface="Times New Roman" panose="02020603050405020304" pitchFamily="18" charset="0"/>
                <a:cs typeface="Times New Roman" panose="02020603050405020304" pitchFamily="18" charset="0"/>
              </a:rPr>
              <a:t> and humanities, primary sources would be documents that outline or were produced at the time by participants or witnesses to the event that you are researching about. In science and in researching about current events, the primary sources can either be the qualitative or quantitative data that you collect yourself or sources that were produced by other people directly involved in the topic in question. </a:t>
            </a:r>
          </a:p>
          <a:p>
            <a:r>
              <a:rPr lang="en-US" baseline="0" dirty="0" smtClean="0">
                <a:latin typeface="Times New Roman" panose="02020603050405020304" pitchFamily="18" charset="0"/>
                <a:cs typeface="Times New Roman" panose="02020603050405020304" pitchFamily="18" charset="0"/>
              </a:rPr>
              <a:t>With regards to the research process, a primary source would offer a lot more statistical evidence to support a claim as these sources are considered more credible as evidences but a good research uses both primary and secondary source. So what is a secondary source?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50B12B7-AFF0-45AC-915F-F1FE99835589}" type="slidenum">
              <a:rPr lang="en-US" smtClean="0"/>
              <a:t>2</a:t>
            </a:fld>
            <a:endParaRPr lang="en-US"/>
          </a:p>
        </p:txBody>
      </p:sp>
    </p:spTree>
    <p:extLst>
      <p:ext uri="{BB962C8B-B14F-4D97-AF65-F5344CB8AC3E}">
        <p14:creationId xmlns:p14="http://schemas.microsoft.com/office/powerpoint/2010/main" val="4166345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Secondary</a:t>
            </a:r>
            <a:r>
              <a:rPr lang="en-US" baseline="0" dirty="0" smtClean="0">
                <a:latin typeface="Times New Roman" panose="02020603050405020304" pitchFamily="18" charset="0"/>
                <a:cs typeface="Times New Roman" panose="02020603050405020304" pitchFamily="18" charset="0"/>
              </a:rPr>
              <a:t> sources provide commentary form other researcher’s work and hence it offers second-hand information by way of describing, providing an interpretation, and/or synthesis of what is written in the primary sources that were being reviewed. </a:t>
            </a:r>
          </a:p>
          <a:p>
            <a:r>
              <a:rPr lang="en-US" baseline="0" dirty="0" smtClean="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systematic review or meta analysis refers</a:t>
            </a:r>
            <a:r>
              <a:rPr lang="en-US" baseline="0" dirty="0" smtClean="0">
                <a:latin typeface="Times New Roman" panose="02020603050405020304" pitchFamily="18" charset="0"/>
                <a:cs typeface="Times New Roman" panose="02020603050405020304" pitchFamily="18" charset="0"/>
              </a:rPr>
              <a:t> to the scenario where an author gather together a lot of primary research studies and then analyzes them.</a:t>
            </a:r>
          </a:p>
          <a:p>
            <a:r>
              <a:rPr lang="en-US" baseline="0" dirty="0" smtClean="0">
                <a:latin typeface="Times New Roman" panose="02020603050405020304" pitchFamily="18" charset="0"/>
                <a:cs typeface="Times New Roman" panose="02020603050405020304" pitchFamily="18" charset="0"/>
              </a:rPr>
              <a:t>Literature reviews is where an author chooses a topic, finds a lot of articles on that topic, and writes about the topic based on what other authors have deciphered about the topic through their research. It is commonly done as part of the research process .</a:t>
            </a:r>
          </a:p>
          <a:p>
            <a:r>
              <a:rPr lang="en-US" baseline="0" dirty="0" smtClean="0">
                <a:latin typeface="Times New Roman" panose="02020603050405020304" pitchFamily="18" charset="0"/>
                <a:cs typeface="Times New Roman" panose="02020603050405020304" pitchFamily="18" charset="0"/>
              </a:rPr>
              <a:t>Literature criticism refers to an author analyzing an original creative work and giving their opinion about it (Walden University, 2020).</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50B12B7-AFF0-45AC-915F-F1FE99835589}" type="slidenum">
              <a:rPr lang="en-US" smtClean="0"/>
              <a:t>3</a:t>
            </a:fld>
            <a:endParaRPr lang="en-US"/>
          </a:p>
        </p:txBody>
      </p:sp>
    </p:spTree>
    <p:extLst>
      <p:ext uri="{BB962C8B-B14F-4D97-AF65-F5344CB8AC3E}">
        <p14:creationId xmlns:p14="http://schemas.microsoft.com/office/powerpoint/2010/main" val="1756729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Another 54 million adults in the</a:t>
            </a:r>
            <a:r>
              <a:rPr lang="en-US" baseline="0" dirty="0" smtClean="0">
                <a:latin typeface="Times New Roman" panose="02020603050405020304" pitchFamily="18" charset="0"/>
                <a:cs typeface="Times New Roman" panose="02020603050405020304" pitchFamily="18" charset="0"/>
              </a:rPr>
              <a:t> United States of America</a:t>
            </a:r>
            <a:r>
              <a:rPr lang="en-US" dirty="0" smtClean="0">
                <a:latin typeface="Times New Roman" panose="02020603050405020304" pitchFamily="18" charset="0"/>
                <a:cs typeface="Times New Roman" panose="02020603050405020304" pitchFamily="18" charset="0"/>
              </a:rPr>
              <a:t> have prediabetes, which is defined as elevated blood sugar that does not reach the criterion accepted for an outright diagnosis of diabetes (Kumar, Abbas, Fausto and Aster, 2010). These individuals classified as having prediabetes have an elevated risk for development of frank diabetes.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Globally, a total of 415 million people have been diagnosed with diabetes with another 193 million people with diabetes remaining undiagnosed due to mild or asymptomatic nature of this condition especially in diabetes type 2 (Al-Lawati, 2017).</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There is a great variability among the patients in the time of onset of the complications, their severity, and the particular organ or organs involved. </a:t>
            </a:r>
          </a:p>
          <a:p>
            <a:r>
              <a:rPr lang="en-US" dirty="0" smtClean="0">
                <a:latin typeface="Times New Roman" panose="02020603050405020304" pitchFamily="18" charset="0"/>
                <a:cs typeface="Times New Roman" panose="02020603050405020304" pitchFamily="18" charset="0"/>
              </a:rPr>
              <a:t>Arteriosclerosis and atherosclerosis</a:t>
            </a:r>
            <a:r>
              <a:rPr lang="en-US" baseline="0" dirty="0" smtClean="0">
                <a:latin typeface="Times New Roman" panose="02020603050405020304" pitchFamily="18" charset="0"/>
                <a:cs typeface="Times New Roman" panose="02020603050405020304" pitchFamily="18" charset="0"/>
              </a:rPr>
              <a:t> are </a:t>
            </a:r>
            <a:r>
              <a:rPr lang="en-US" dirty="0" smtClean="0">
                <a:latin typeface="Times New Roman" panose="02020603050405020304" pitchFamily="18" charset="0"/>
                <a:cs typeface="Times New Roman" panose="02020603050405020304" pitchFamily="18" charset="0"/>
              </a:rPr>
              <a:t>the leading cause of ischemic heart disease and diabetes associated lower limb ischemia and gangrene, renal complication that include pyelonephritis, papillary necrosis, glomerular lesions, and lesions affecting the eyes (retinopathy) and the peripheral nerves (neuropathy) (Kumar, Abbas, Fausto and Aster, 2010).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50B12B7-AFF0-45AC-915F-F1FE99835589}" type="slidenum">
              <a:rPr lang="en-US" smtClean="0"/>
              <a:t>4</a:t>
            </a:fld>
            <a:endParaRPr lang="en-US"/>
          </a:p>
        </p:txBody>
      </p:sp>
    </p:spTree>
    <p:extLst>
      <p:ext uri="{BB962C8B-B14F-4D97-AF65-F5344CB8AC3E}">
        <p14:creationId xmlns:p14="http://schemas.microsoft.com/office/powerpoint/2010/main" val="1777910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In addition to these complications, diabetes is known to be a predisposing factor to the development of other serious co-morbidities such as hypertension, dyslipidemia and major cardiovascular complications such as coronary heart disease, cerebral vascular accident and heart failure (IDF, 2017).</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hospitals, an estimate of 9% of all adult admission, 12% of all hospital bed occupancy, and 20%-30% of all outpatient attendance were cases of diabetes mellitus (</a:t>
            </a:r>
            <a:r>
              <a:rPr lang="en-US" dirty="0" err="1" smtClean="0"/>
              <a:t>AsFour</a:t>
            </a:r>
            <a:r>
              <a:rPr lang="en-US" dirty="0" smtClean="0"/>
              <a:t>, </a:t>
            </a:r>
            <a:r>
              <a:rPr lang="en-US" dirty="0" err="1" smtClean="0"/>
              <a:t>Samantray</a:t>
            </a:r>
            <a:r>
              <a:rPr lang="en-US" dirty="0" smtClean="0"/>
              <a:t>, </a:t>
            </a:r>
            <a:r>
              <a:rPr lang="en-US" dirty="0" err="1" smtClean="0"/>
              <a:t>Dua</a:t>
            </a:r>
            <a:r>
              <a:rPr lang="en-US" dirty="0" smtClean="0"/>
              <a:t> and King, 2000). </a:t>
            </a:r>
          </a:p>
          <a:p>
            <a:endParaRPr lang="en-US" dirty="0"/>
          </a:p>
        </p:txBody>
      </p:sp>
      <p:sp>
        <p:nvSpPr>
          <p:cNvPr id="4" name="Slide Number Placeholder 3"/>
          <p:cNvSpPr>
            <a:spLocks noGrp="1"/>
          </p:cNvSpPr>
          <p:nvPr>
            <p:ph type="sldNum" sz="quarter" idx="10"/>
          </p:nvPr>
        </p:nvSpPr>
        <p:spPr/>
        <p:txBody>
          <a:bodyPr/>
          <a:lstStyle/>
          <a:p>
            <a:fld id="{650B12B7-AFF0-45AC-915F-F1FE99835589}" type="slidenum">
              <a:rPr lang="en-US" smtClean="0"/>
              <a:t>5</a:t>
            </a:fld>
            <a:endParaRPr lang="en-US"/>
          </a:p>
        </p:txBody>
      </p:sp>
    </p:spTree>
    <p:extLst>
      <p:ext uri="{BB962C8B-B14F-4D97-AF65-F5344CB8AC3E}">
        <p14:creationId xmlns:p14="http://schemas.microsoft.com/office/powerpoint/2010/main" val="3410192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t>
            </a:r>
            <a:r>
              <a:rPr lang="en-US" dirty="0" smtClean="0"/>
              <a:t>Public Heath interventions alone will have increased cost implications to the Ministries of Health given the rapid increase in the incidences of the disease worldwide. Also, if left unattended to, the problem of diabetes will continue to weigh down on populations with even higher morbidity and mortality rates. </a:t>
            </a:r>
          </a:p>
          <a:p>
            <a:r>
              <a:rPr lang="en-US" dirty="0" smtClean="0"/>
              <a:t>This outlines</a:t>
            </a:r>
            <a:r>
              <a:rPr lang="en-US" baseline="0" dirty="0" smtClean="0"/>
              <a:t> the call to action to curtail the increasing occurrence of the disease across populations and with specific emphasis on potent control and prevention strategies for disease to help in improving its associated morbidity and mortality rates.</a:t>
            </a:r>
            <a:endParaRPr lang="en-US" dirty="0"/>
          </a:p>
        </p:txBody>
      </p:sp>
      <p:sp>
        <p:nvSpPr>
          <p:cNvPr id="4" name="Slide Number Placeholder 3"/>
          <p:cNvSpPr>
            <a:spLocks noGrp="1"/>
          </p:cNvSpPr>
          <p:nvPr>
            <p:ph type="sldNum" sz="quarter" idx="10"/>
          </p:nvPr>
        </p:nvSpPr>
        <p:spPr/>
        <p:txBody>
          <a:bodyPr/>
          <a:lstStyle/>
          <a:p>
            <a:fld id="{650B12B7-AFF0-45AC-915F-F1FE99835589}" type="slidenum">
              <a:rPr lang="en-US" smtClean="0"/>
              <a:t>6</a:t>
            </a:fld>
            <a:endParaRPr lang="en-US"/>
          </a:p>
        </p:txBody>
      </p:sp>
    </p:spTree>
    <p:extLst>
      <p:ext uri="{BB962C8B-B14F-4D97-AF65-F5344CB8AC3E}">
        <p14:creationId xmlns:p14="http://schemas.microsoft.com/office/powerpoint/2010/main" val="1861195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1/15/2020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1/15/2020</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1/15/2020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1/15/2020</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1/15/2020</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1/15/2020</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1/15/2020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edium.com/" TargetMode="External"/><Relationship Id="rId2" Type="http://schemas.openxmlformats.org/officeDocument/2006/relationships/hyperlink" Target="http://www.diabetesatlas.org/" TargetMode="External"/><Relationship Id="rId1" Type="http://schemas.openxmlformats.org/officeDocument/2006/relationships/slideLayout" Target="../slideLayouts/slideLayout2.xml"/><Relationship Id="rId4" Type="http://schemas.openxmlformats.org/officeDocument/2006/relationships/hyperlink" Target="https://www.cancer.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066800"/>
            <a:ext cx="6172200" cy="1894362"/>
          </a:xfrm>
        </p:spPr>
        <p:txBody>
          <a:bodyPr/>
          <a:lstStyle/>
          <a:p>
            <a:pPr algn="ctr"/>
            <a:r>
              <a:rPr lang="en-US" dirty="0" smtClean="0">
                <a:latin typeface="Times New Roman" panose="02020603050405020304" pitchFamily="18" charset="0"/>
                <a:cs typeface="Times New Roman" panose="02020603050405020304" pitchFamily="18" charset="0"/>
              </a:rPr>
              <a:t>Evaluation of sources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057400" y="3200400"/>
            <a:ext cx="6172200" cy="1371600"/>
          </a:xfrm>
        </p:spPr>
        <p:txBody>
          <a:bodyPr>
            <a:normAutofit/>
          </a:bodyPr>
          <a:lstStyle/>
          <a:p>
            <a:pPr algn="ctr"/>
            <a:r>
              <a:rPr lang="en-US" sz="2400" dirty="0" smtClean="0">
                <a:latin typeface="Times New Roman" panose="02020603050405020304" pitchFamily="18" charset="0"/>
                <a:cs typeface="Times New Roman" panose="02020603050405020304" pitchFamily="18" charset="0"/>
              </a:rPr>
              <a:t>Student’s Name</a:t>
            </a:r>
          </a:p>
          <a:p>
            <a:pPr algn="ctr"/>
            <a:r>
              <a:rPr lang="en-US" sz="2400" dirty="0" smtClean="0">
                <a:latin typeface="Times New Roman" panose="02020603050405020304" pitchFamily="18" charset="0"/>
                <a:cs typeface="Times New Roman" panose="02020603050405020304" pitchFamily="18" charset="0"/>
              </a:rPr>
              <a:t>Institutional of Affiliation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3556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Part 1:Primary Source</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It is a document that records the actual research that was undertaken by its authors.</a:t>
            </a:r>
          </a:p>
          <a:p>
            <a:r>
              <a:rPr lang="en-US" dirty="0" smtClean="0"/>
              <a:t>The author took to carrying out the actual field work themselves and wrote about what it is they observed, first-hand.</a:t>
            </a:r>
          </a:p>
          <a:p>
            <a:r>
              <a:rPr lang="en-US" dirty="0" smtClean="0"/>
              <a:t>Examples:</a:t>
            </a:r>
          </a:p>
          <a:p>
            <a:r>
              <a:rPr lang="en-US" dirty="0" smtClean="0"/>
              <a:t> Original research studies</a:t>
            </a:r>
          </a:p>
          <a:p>
            <a:r>
              <a:rPr lang="en-US" dirty="0" smtClean="0"/>
              <a:t>First-hand accounts of events i.e. interview transcripts</a:t>
            </a:r>
          </a:p>
          <a:p>
            <a:r>
              <a:rPr lang="en-US" dirty="0" smtClean="0"/>
              <a:t>Books with original theories or ideas or philosophies</a:t>
            </a:r>
          </a:p>
          <a:p>
            <a:r>
              <a:rPr lang="en-US" dirty="0" smtClean="0"/>
              <a:t>Creative works like novels</a:t>
            </a:r>
            <a:endParaRPr lang="en-US" dirty="0"/>
          </a:p>
        </p:txBody>
      </p:sp>
    </p:spTree>
    <p:extLst>
      <p:ext uri="{BB962C8B-B14F-4D97-AF65-F5344CB8AC3E}">
        <p14:creationId xmlns:p14="http://schemas.microsoft.com/office/powerpoint/2010/main" val="26790509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Secondary source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latin typeface="Times New Roman" panose="02020603050405020304" pitchFamily="18" charset="0"/>
                <a:cs typeface="Times New Roman" panose="02020603050405020304" pitchFamily="18" charset="0"/>
              </a:rPr>
              <a:t>It is a document that gives an evaluation or an analysis of what others have done or witnessed or created.</a:t>
            </a:r>
          </a:p>
          <a:p>
            <a:pPr marL="0" indent="0">
              <a:buNone/>
            </a:pPr>
            <a:r>
              <a:rPr lang="en-US" dirty="0" smtClean="0">
                <a:latin typeface="Times New Roman" panose="02020603050405020304" pitchFamily="18" charset="0"/>
                <a:cs typeface="Times New Roman" panose="02020603050405020304" pitchFamily="18" charset="0"/>
              </a:rPr>
              <a:t>It records second-hand information of what the authors gathered from carrying out analysis of works done by other writers.</a:t>
            </a:r>
          </a:p>
          <a:p>
            <a:pPr marL="0" indent="0">
              <a:buNone/>
            </a:pPr>
            <a:r>
              <a:rPr lang="en-US" dirty="0" smtClean="0">
                <a:latin typeface="Times New Roman" panose="02020603050405020304" pitchFamily="18" charset="0"/>
                <a:cs typeface="Times New Roman" panose="02020603050405020304" pitchFamily="18" charset="0"/>
              </a:rPr>
              <a:t>The authors did not themselves partake in an actual research but just analyzed research done by other people and wrote about it.</a:t>
            </a:r>
          </a:p>
          <a:p>
            <a:pPr marL="0" indent="0">
              <a:buNone/>
            </a:pPr>
            <a:r>
              <a:rPr lang="en-US" dirty="0" smtClean="0">
                <a:latin typeface="Times New Roman" panose="02020603050405020304" pitchFamily="18" charset="0"/>
                <a:cs typeface="Times New Roman" panose="02020603050405020304" pitchFamily="18" charset="0"/>
              </a:rPr>
              <a:t>Examples: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Systematic reviews or meta analysis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Literature Criticism</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Literature Reviews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273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pPr algn="ctr"/>
            <a:r>
              <a:rPr lang="en-US" dirty="0" smtClean="0">
                <a:latin typeface="Times New Roman" panose="02020603050405020304" pitchFamily="18" charset="0"/>
                <a:cs typeface="Times New Roman" panose="02020603050405020304" pitchFamily="18" charset="0"/>
              </a:rPr>
              <a:t>Part 2: Problem Statement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152400" y="1143000"/>
            <a:ext cx="8534400" cy="5330952"/>
          </a:xfrm>
        </p:spPr>
        <p:txBody>
          <a:bodyPr>
            <a:normAutofit/>
          </a:bodyPr>
          <a:lstStyle/>
          <a:p>
            <a:r>
              <a:rPr lang="en-US" dirty="0" smtClean="0">
                <a:latin typeface="Times New Roman" panose="02020603050405020304" pitchFamily="18" charset="0"/>
                <a:cs typeface="Times New Roman" panose="02020603050405020304" pitchFamily="18" charset="0"/>
              </a:rPr>
              <a:t>The problem to be addressed by this study is the rising prevalence of diabetes around the world. </a:t>
            </a:r>
          </a:p>
          <a:p>
            <a:r>
              <a:rPr lang="en-US" dirty="0" smtClean="0">
                <a:latin typeface="Times New Roman" panose="02020603050405020304" pitchFamily="18" charset="0"/>
                <a:cs typeface="Times New Roman" panose="02020603050405020304" pitchFamily="18" charset="0"/>
              </a:rPr>
              <a:t>Diabetes is  </a:t>
            </a:r>
            <a:r>
              <a:rPr lang="en-US" dirty="0">
                <a:latin typeface="Times New Roman" panose="02020603050405020304" pitchFamily="18" charset="0"/>
                <a:cs typeface="Times New Roman" panose="02020603050405020304" pitchFamily="18" charset="0"/>
              </a:rPr>
              <a:t>a preventable disease and with early detection, lifestyle changes and therapy, the prevalence rates of the disease can be reduced (Koutoubi, 2015).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problem of diabetes is very grave that it has been postulated that one out of every three adult will be diagnosed with the disease by the year 2050 in the United States </a:t>
            </a:r>
            <a:r>
              <a:rPr lang="en-US" dirty="0" smtClean="0">
                <a:latin typeface="Times New Roman" panose="02020603050405020304" pitchFamily="18" charset="0"/>
                <a:cs typeface="Times New Roman" panose="02020603050405020304" pitchFamily="18" charset="0"/>
              </a:rPr>
              <a:t>and this is </a:t>
            </a:r>
            <a:r>
              <a:rPr lang="en-US" dirty="0">
                <a:latin typeface="Times New Roman" panose="02020603050405020304" pitchFamily="18" charset="0"/>
                <a:cs typeface="Times New Roman" panose="02020603050405020304" pitchFamily="18" charset="0"/>
              </a:rPr>
              <a:t>further complicated by the fact that 8.1 million people with diabetes are not even aware that they have the disease in the first place and an additional 57 million people are at risk of developing the disease and this is just in America alone (Koutoubi, </a:t>
            </a:r>
            <a:r>
              <a:rPr lang="en-US" dirty="0" smtClean="0">
                <a:latin typeface="Times New Roman" panose="02020603050405020304" pitchFamily="18" charset="0"/>
                <a:cs typeface="Times New Roman" panose="02020603050405020304" pitchFamily="18" charset="0"/>
              </a:rPr>
              <a:t>2015</a:t>
            </a:r>
            <a:r>
              <a:rPr lang="en-US" dirty="0" smtClean="0">
                <a:latin typeface="Times New Roman" panose="02020603050405020304" pitchFamily="18" charset="0"/>
                <a:cs typeface="Times New Roman" panose="02020603050405020304" pitchFamily="18" charset="0"/>
              </a:rPr>
              <a:t>)</a:t>
            </a:r>
            <a:r>
              <a:rPr lang="en-US" dirty="0" smtClean="0"/>
              <a:t>.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8343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Part 2: Problem Statement</a:t>
            </a:r>
            <a:endParaRPr lang="en-US" dirty="0"/>
          </a:p>
        </p:txBody>
      </p:sp>
      <p:sp>
        <p:nvSpPr>
          <p:cNvPr id="3" name="Content Placeholder 2"/>
          <p:cNvSpPr>
            <a:spLocks noGrp="1"/>
          </p:cNvSpPr>
          <p:nvPr>
            <p:ph sz="quarter" idx="1"/>
          </p:nvPr>
        </p:nvSpPr>
        <p:spPr>
          <a:xfrm>
            <a:off x="533400" y="1524000"/>
            <a:ext cx="8077200" cy="4873752"/>
          </a:xfrm>
        </p:spPr>
        <p:txBody>
          <a:bodyPr>
            <a:normAutofit lnSpcReduction="10000"/>
          </a:bodyPr>
          <a:lstStyle/>
          <a:p>
            <a:r>
              <a:rPr lang="en-US" dirty="0">
                <a:latin typeface="Times New Roman" panose="02020603050405020304" pitchFamily="18" charset="0"/>
                <a:cs typeface="Times New Roman" panose="02020603050405020304" pitchFamily="18" charset="0"/>
              </a:rPr>
              <a:t>The disease is known to affect all manners of people with no predilection for age or sex, but with high incidences and prevalence rates in the minority populations.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further supported by the statistics that half of all Hispanic men and women and non-Hispanic black women are postulated to develop diabetes during their lifetime (</a:t>
            </a:r>
            <a:r>
              <a:rPr lang="en-US" dirty="0" err="1">
                <a:latin typeface="Times New Roman" panose="02020603050405020304" pitchFamily="18" charset="0"/>
                <a:cs typeface="Times New Roman" panose="02020603050405020304" pitchFamily="18" charset="0"/>
              </a:rPr>
              <a:t>Koutoubi</a:t>
            </a:r>
            <a:r>
              <a:rPr lang="en-US" dirty="0">
                <a:latin typeface="Times New Roman" panose="02020603050405020304" pitchFamily="18" charset="0"/>
                <a:cs typeface="Times New Roman" panose="02020603050405020304" pitchFamily="18" charset="0"/>
              </a:rPr>
              <a:t>, 2015).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Diabetes is now a recognized leading cause of end-stage renal disease, adult-onset blindness, and non-traumatic lower extremity amputations.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most significant complications of the disease are rooted in the diabetes-induced vascular abnormalities that include both arteriosclerosis and atherosclerosis.  </a:t>
            </a:r>
          </a:p>
          <a:p>
            <a:endParaRPr lang="en-US" dirty="0"/>
          </a:p>
        </p:txBody>
      </p:sp>
    </p:spTree>
    <p:extLst>
      <p:ext uri="{BB962C8B-B14F-4D97-AF65-F5344CB8AC3E}">
        <p14:creationId xmlns:p14="http://schemas.microsoft.com/office/powerpoint/2010/main" val="2779204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PROBLEM STATEMENT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457200" y="1600200"/>
            <a:ext cx="8153400" cy="4873752"/>
          </a:xfrm>
        </p:spPr>
        <p:txBody>
          <a:bodyPr>
            <a:normAutofit/>
          </a:bodyPr>
          <a:lstStyle/>
          <a:p>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regards to the complication it has been postulated that in persons with tight control of their diabetes, the onset may be delayed (Kumar, Abbas, </a:t>
            </a:r>
            <a:r>
              <a:rPr lang="en-US" dirty="0" err="1">
                <a:latin typeface="Times New Roman" panose="02020603050405020304" pitchFamily="18" charset="0"/>
                <a:cs typeface="Times New Roman" panose="02020603050405020304" pitchFamily="18" charset="0"/>
              </a:rPr>
              <a:t>Fausto</a:t>
            </a:r>
            <a:r>
              <a:rPr lang="en-US" dirty="0">
                <a:latin typeface="Times New Roman" panose="02020603050405020304" pitchFamily="18" charset="0"/>
                <a:cs typeface="Times New Roman" panose="02020603050405020304" pitchFamily="18" charset="0"/>
              </a:rPr>
              <a:t> and Aster, 2010).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Diabetes </a:t>
            </a:r>
            <a:r>
              <a:rPr lang="en-US" dirty="0">
                <a:latin typeface="Times New Roman" panose="02020603050405020304" pitchFamily="18" charset="0"/>
                <a:cs typeface="Times New Roman" panose="02020603050405020304" pitchFamily="18" charset="0"/>
              </a:rPr>
              <a:t>has grave impacts on </a:t>
            </a:r>
            <a:r>
              <a:rPr lang="en-US" dirty="0" smtClean="0">
                <a:latin typeface="Times New Roman" panose="02020603050405020304" pitchFamily="18" charset="0"/>
                <a:cs typeface="Times New Roman" panose="02020603050405020304" pitchFamily="18" charset="0"/>
              </a:rPr>
              <a:t>economies with </a:t>
            </a:r>
            <a:r>
              <a:rPr lang="en-US" dirty="0">
                <a:latin typeface="Times New Roman" panose="02020603050405020304" pitchFamily="18" charset="0"/>
                <a:cs typeface="Times New Roman" panose="02020603050405020304" pitchFamily="18" charset="0"/>
              </a:rPr>
              <a:t>the healthcare expenditure for people with diabetes on average being twice as higher as that for people without diabetes (IDF, 2017).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increasing prevalence rates of the disease has since prompted the Ministries of Health in conjunction with the Public Health departments to instill prevention and control strategies in order to address the growing menace brought forth by the disease. </a:t>
            </a:r>
          </a:p>
        </p:txBody>
      </p:sp>
    </p:spTree>
    <p:extLst>
      <p:ext uri="{BB962C8B-B14F-4D97-AF65-F5344CB8AC3E}">
        <p14:creationId xmlns:p14="http://schemas.microsoft.com/office/powerpoint/2010/main" val="1287161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a:xfrm>
            <a:off x="533400" y="1143000"/>
            <a:ext cx="7467600" cy="4873752"/>
          </a:xfrm>
        </p:spPr>
        <p:txBody>
          <a:bodyPr>
            <a:noAutofit/>
          </a:bodyPr>
          <a:lstStyle/>
          <a:p>
            <a:pPr marL="0" indent="0">
              <a:buNone/>
            </a:pPr>
            <a:r>
              <a:rPr lang="en-US" sz="1800" dirty="0">
                <a:latin typeface="Times New Roman" panose="02020603050405020304" pitchFamily="18" charset="0"/>
                <a:cs typeface="Times New Roman" panose="02020603050405020304" pitchFamily="18" charset="0"/>
              </a:rPr>
              <a:t>Al-Lawati, A. J. (2017). Diabetes Mellitus: A Local and Global Public </a:t>
            </a:r>
            <a:r>
              <a:rPr lang="en-US" sz="1800" dirty="0" smtClean="0">
                <a:latin typeface="Times New Roman" panose="02020603050405020304" pitchFamily="18" charset="0"/>
                <a:cs typeface="Times New Roman" panose="02020603050405020304" pitchFamily="18" charset="0"/>
              </a:rPr>
              <a:t>	Health </a:t>
            </a:r>
            <a:r>
              <a:rPr lang="en-US" sz="1800" dirty="0">
                <a:latin typeface="Times New Roman" panose="02020603050405020304" pitchFamily="18" charset="0"/>
                <a:cs typeface="Times New Roman" panose="02020603050405020304" pitchFamily="18" charset="0"/>
              </a:rPr>
              <a:t>Emergency. </a:t>
            </a:r>
            <a:r>
              <a:rPr lang="en-US" sz="1800" i="1" dirty="0">
                <a:latin typeface="Times New Roman" panose="02020603050405020304" pitchFamily="18" charset="0"/>
                <a:cs typeface="Times New Roman" panose="02020603050405020304" pitchFamily="18" charset="0"/>
              </a:rPr>
              <a:t>Oman Med J</a:t>
            </a:r>
            <a:r>
              <a:rPr lang="en-US" sz="1800" dirty="0">
                <a:latin typeface="Times New Roman" panose="02020603050405020304" pitchFamily="18" charset="0"/>
                <a:cs typeface="Times New Roman" panose="02020603050405020304" pitchFamily="18" charset="0"/>
              </a:rPr>
              <a:t>, 32(3): </a:t>
            </a:r>
            <a:r>
              <a:rPr lang="en-US" sz="1800" dirty="0" smtClean="0">
                <a:latin typeface="Times New Roman" panose="02020603050405020304" pitchFamily="18" charset="0"/>
                <a:cs typeface="Times New Roman" panose="02020603050405020304" pitchFamily="18" charset="0"/>
              </a:rPr>
              <a:t>177-179</a:t>
            </a:r>
          </a:p>
          <a:p>
            <a:pPr marL="0" indent="0">
              <a:buNone/>
            </a:pPr>
            <a:r>
              <a:rPr lang="en-US" sz="1800" dirty="0" smtClean="0">
                <a:latin typeface="Times New Roman" panose="02020603050405020304" pitchFamily="18" charset="0"/>
                <a:cs typeface="Times New Roman" panose="02020603050405020304" pitchFamily="18" charset="0"/>
              </a:rPr>
              <a:t>AsFour</a:t>
            </a:r>
            <a:r>
              <a:rPr lang="en-US" sz="1800" dirty="0">
                <a:latin typeface="Times New Roman" panose="02020603050405020304" pitchFamily="18" charset="0"/>
                <a:cs typeface="Times New Roman" panose="02020603050405020304" pitchFamily="18" charset="0"/>
              </a:rPr>
              <a:t>, M. G., Samantray, S. K., Dua, A., &amp; King, H. (2000). Diabetes </a:t>
            </a:r>
            <a:r>
              <a:rPr lang="en-US" sz="1800" dirty="0" smtClean="0">
                <a:latin typeface="Times New Roman" panose="02020603050405020304" pitchFamily="18" charset="0"/>
                <a:cs typeface="Times New Roman" panose="02020603050405020304" pitchFamily="18" charset="0"/>
              </a:rPr>
              <a:t>	Mellitus </a:t>
            </a:r>
            <a:r>
              <a:rPr lang="en-US" sz="1800" dirty="0">
                <a:latin typeface="Times New Roman" panose="02020603050405020304" pitchFamily="18" charset="0"/>
                <a:cs typeface="Times New Roman" panose="02020603050405020304" pitchFamily="18" charset="0"/>
              </a:rPr>
              <a:t>in the Sultanate of Oman. </a:t>
            </a:r>
            <a:r>
              <a:rPr lang="en-US" sz="1800" i="1" dirty="0">
                <a:latin typeface="Times New Roman" panose="02020603050405020304" pitchFamily="18" charset="0"/>
                <a:cs typeface="Times New Roman" panose="02020603050405020304" pitchFamily="18" charset="0"/>
              </a:rPr>
              <a:t>Diabet Med</a:t>
            </a:r>
            <a:r>
              <a:rPr lang="en-US" sz="1800" dirty="0">
                <a:latin typeface="Times New Roman" panose="02020603050405020304" pitchFamily="18" charset="0"/>
                <a:cs typeface="Times New Roman" panose="02020603050405020304" pitchFamily="18" charset="0"/>
              </a:rPr>
              <a:t>, Jan; 8(1): </a:t>
            </a:r>
            <a:r>
              <a:rPr lang="en-US" sz="1800" dirty="0" smtClean="0">
                <a:latin typeface="Times New Roman" panose="02020603050405020304" pitchFamily="18" charset="0"/>
                <a:cs typeface="Times New Roman" panose="02020603050405020304" pitchFamily="18" charset="0"/>
              </a:rPr>
              <a:t>76-	80</a:t>
            </a:r>
            <a:endParaRPr lang="en-US" sz="1800" dirty="0">
              <a:latin typeface="Times New Roman" panose="02020603050405020304" pitchFamily="18" charset="0"/>
              <a:cs typeface="Times New Roman" panose="02020603050405020304" pitchFamily="18" charset="0"/>
            </a:endParaRPr>
          </a:p>
          <a:p>
            <a:pPr marL="0" indent="0">
              <a:buNone/>
            </a:pPr>
            <a:r>
              <a:rPr lang="en-US" sz="1800" dirty="0" smtClean="0">
                <a:latin typeface="Times New Roman" panose="02020603050405020304" pitchFamily="18" charset="0"/>
                <a:cs typeface="Times New Roman" panose="02020603050405020304" pitchFamily="18" charset="0"/>
              </a:rPr>
              <a:t>International </a:t>
            </a:r>
            <a:r>
              <a:rPr lang="en-US" sz="1800" dirty="0">
                <a:latin typeface="Times New Roman" panose="02020603050405020304" pitchFamily="18" charset="0"/>
                <a:cs typeface="Times New Roman" panose="02020603050405020304" pitchFamily="18" charset="0"/>
              </a:rPr>
              <a:t>Diabetes Federation (IDF) (2017). Diabetes Atlas, 7</a:t>
            </a:r>
            <a:r>
              <a:rPr lang="en-US" sz="1800" baseline="30000" dirty="0">
                <a:latin typeface="Times New Roman" panose="02020603050405020304" pitchFamily="18" charset="0"/>
                <a:cs typeface="Times New Roman" panose="02020603050405020304" pitchFamily="18" charset="0"/>
              </a:rPr>
              <a:t>th</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Edition</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Retrieved </a:t>
            </a:r>
            <a:r>
              <a:rPr lang="en-US" sz="1800" dirty="0">
                <a:latin typeface="Times New Roman" panose="02020603050405020304" pitchFamily="18" charset="0"/>
                <a:cs typeface="Times New Roman" panose="02020603050405020304" pitchFamily="18" charset="0"/>
              </a:rPr>
              <a:t>from </a:t>
            </a:r>
            <a:r>
              <a:rPr lang="en-US" sz="1800" u="sng" dirty="0">
                <a:latin typeface="Times New Roman" panose="02020603050405020304" pitchFamily="18" charset="0"/>
                <a:cs typeface="Times New Roman" panose="02020603050405020304" pitchFamily="18" charset="0"/>
                <a:hlinkClick r:id="rId2"/>
              </a:rPr>
              <a:t>http://www.diabetesatlas.org/</a:t>
            </a:r>
            <a:endParaRPr lang="en-US" sz="1800" dirty="0" smtClean="0">
              <a:latin typeface="Times New Roman" panose="02020603050405020304" pitchFamily="18" charset="0"/>
              <a:cs typeface="Times New Roman" panose="02020603050405020304" pitchFamily="18" charset="0"/>
            </a:endParaRPr>
          </a:p>
          <a:p>
            <a:pPr marL="0" indent="0">
              <a:buNone/>
            </a:pPr>
            <a:r>
              <a:rPr lang="en-US" sz="1800" dirty="0" smtClean="0">
                <a:latin typeface="Times New Roman" panose="02020603050405020304" pitchFamily="18" charset="0"/>
                <a:cs typeface="Times New Roman" panose="02020603050405020304" pitchFamily="18" charset="0"/>
              </a:rPr>
              <a:t>Kumar</a:t>
            </a:r>
            <a:r>
              <a:rPr lang="en-US" sz="1800" dirty="0">
                <a:latin typeface="Times New Roman" panose="02020603050405020304" pitchFamily="18" charset="0"/>
                <a:cs typeface="Times New Roman" panose="02020603050405020304" pitchFamily="18" charset="0"/>
              </a:rPr>
              <a:t>, V., Abbas, K. A., Fausto, N. &amp; Aster, C. J. (2010). </a:t>
            </a:r>
            <a:r>
              <a:rPr lang="en-US" sz="1800" i="1" dirty="0">
                <a:latin typeface="Times New Roman" panose="02020603050405020304" pitchFamily="18" charset="0"/>
                <a:cs typeface="Times New Roman" panose="02020603050405020304" pitchFamily="18" charset="0"/>
              </a:rPr>
              <a:t>Robbins and </a:t>
            </a:r>
            <a:r>
              <a:rPr lang="en-US" sz="1800" i="1" dirty="0" smtClean="0">
                <a:latin typeface="Times New Roman" panose="02020603050405020304" pitchFamily="18" charset="0"/>
                <a:cs typeface="Times New Roman" panose="02020603050405020304" pitchFamily="18" charset="0"/>
              </a:rPr>
              <a:t>	</a:t>
            </a:r>
            <a:r>
              <a:rPr lang="en-US" sz="1800" i="1" dirty="0" err="1" smtClean="0">
                <a:latin typeface="Times New Roman" panose="02020603050405020304" pitchFamily="18" charset="0"/>
                <a:cs typeface="Times New Roman" panose="02020603050405020304" pitchFamily="18" charset="0"/>
              </a:rPr>
              <a:t>Cotran</a:t>
            </a:r>
            <a:r>
              <a:rPr lang="en-US" sz="1800" i="1" dirty="0" smtClean="0">
                <a:latin typeface="Times New Roman" panose="02020603050405020304" pitchFamily="18" charset="0"/>
                <a:cs typeface="Times New Roman" panose="02020603050405020304" pitchFamily="18" charset="0"/>
              </a:rPr>
              <a:t> </a:t>
            </a:r>
            <a:r>
              <a:rPr lang="en-US" sz="1800" i="1" dirty="0">
                <a:latin typeface="Times New Roman" panose="02020603050405020304" pitchFamily="18" charset="0"/>
                <a:cs typeface="Times New Roman" panose="02020603050405020304" pitchFamily="18" charset="0"/>
              </a:rPr>
              <a:t>Pathologic Basis of Disease</a:t>
            </a:r>
            <a:r>
              <a:rPr lang="en-US" sz="1800" dirty="0">
                <a:latin typeface="Times New Roman" panose="02020603050405020304" pitchFamily="18" charset="0"/>
                <a:cs typeface="Times New Roman" panose="02020603050405020304" pitchFamily="18" charset="0"/>
              </a:rPr>
              <a:t>. 8</a:t>
            </a:r>
            <a:r>
              <a:rPr lang="en-US" sz="1800" baseline="30000" dirty="0">
                <a:latin typeface="Times New Roman" panose="02020603050405020304" pitchFamily="18" charset="0"/>
                <a:cs typeface="Times New Roman" panose="02020603050405020304" pitchFamily="18" charset="0"/>
              </a:rPr>
              <a:t>th</a:t>
            </a:r>
            <a:r>
              <a:rPr lang="en-US" sz="1800" dirty="0">
                <a:latin typeface="Times New Roman" panose="02020603050405020304" pitchFamily="18" charset="0"/>
                <a:cs typeface="Times New Roman" panose="02020603050405020304" pitchFamily="18" charset="0"/>
              </a:rPr>
              <a:t> Edition. Saunders </a:t>
            </a:r>
            <a:r>
              <a:rPr lang="en-US" sz="1800" dirty="0" smtClean="0">
                <a:latin typeface="Times New Roman" panose="02020603050405020304" pitchFamily="18" charset="0"/>
                <a:cs typeface="Times New Roman" panose="02020603050405020304" pitchFamily="18" charset="0"/>
              </a:rPr>
              <a:t>	Elsevier</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Philadelphia</a:t>
            </a:r>
            <a:r>
              <a:rPr lang="en-US" sz="1800" dirty="0">
                <a:latin typeface="Times New Roman" panose="02020603050405020304" pitchFamily="18" charset="0"/>
                <a:cs typeface="Times New Roman" panose="02020603050405020304" pitchFamily="18" charset="0"/>
              </a:rPr>
              <a:t>.</a:t>
            </a:r>
          </a:p>
          <a:p>
            <a:pPr marL="0" indent="0">
              <a:buNone/>
            </a:pPr>
            <a:r>
              <a:rPr lang="en-US" sz="1800" dirty="0">
                <a:latin typeface="Times New Roman" panose="02020603050405020304" pitchFamily="18" charset="0"/>
                <a:cs typeface="Times New Roman" panose="02020603050405020304" pitchFamily="18" charset="0"/>
              </a:rPr>
              <a:t>Koutoubi, S. (2015). </a:t>
            </a:r>
            <a:r>
              <a:rPr lang="en-US" sz="1800" i="1" dirty="0">
                <a:latin typeface="Times New Roman" panose="02020603050405020304" pitchFamily="18" charset="0"/>
                <a:cs typeface="Times New Roman" panose="02020603050405020304" pitchFamily="18" charset="0"/>
              </a:rPr>
              <a:t>Diabetes: A Public Health Concern</a:t>
            </a:r>
            <a:r>
              <a:rPr lang="en-US" sz="1800" dirty="0">
                <a:latin typeface="Times New Roman" panose="02020603050405020304" pitchFamily="18" charset="0"/>
                <a:cs typeface="Times New Roman" panose="02020603050405020304" pitchFamily="18" charset="0"/>
              </a:rPr>
              <a:t>.  American </a:t>
            </a:r>
            <a:r>
              <a:rPr lang="en-US" sz="1800" dirty="0" smtClean="0">
                <a:latin typeface="Times New Roman" panose="02020603050405020304" pitchFamily="18" charset="0"/>
                <a:cs typeface="Times New Roman" panose="02020603050405020304" pitchFamily="18" charset="0"/>
              </a:rPr>
              <a:t>	Military 	U</a:t>
            </a:r>
            <a:r>
              <a:rPr lang="en-US" sz="1800" dirty="0">
                <a:latin typeface="Times New Roman" panose="02020603050405020304" pitchFamily="18" charset="0"/>
                <a:cs typeface="Times New Roman" panose="02020603050405020304" pitchFamily="18" charset="0"/>
              </a:rPr>
              <a:t>. Retrieved from </a:t>
            </a:r>
            <a:r>
              <a:rPr lang="en-US" sz="1800" u="sng" dirty="0">
                <a:latin typeface="Times New Roman" panose="02020603050405020304" pitchFamily="18" charset="0"/>
                <a:cs typeface="Times New Roman" panose="02020603050405020304" pitchFamily="18" charset="0"/>
                <a:hlinkClick r:id="rId3"/>
              </a:rPr>
              <a:t>https://medium.com</a:t>
            </a:r>
            <a:r>
              <a:rPr lang="en-US" sz="1800" dirty="0">
                <a:latin typeface="Times New Roman" panose="02020603050405020304" pitchFamily="18" charset="0"/>
                <a:cs typeface="Times New Roman" panose="02020603050405020304" pitchFamily="18" charset="0"/>
              </a:rPr>
              <a:t> </a:t>
            </a:r>
            <a:endParaRPr lang="en-US" sz="1800" dirty="0" smtClean="0">
              <a:latin typeface="Times New Roman" panose="02020603050405020304" pitchFamily="18" charset="0"/>
              <a:cs typeface="Times New Roman" panose="02020603050405020304" pitchFamily="18" charset="0"/>
            </a:endParaRPr>
          </a:p>
          <a:p>
            <a:pPr marL="0" indent="0">
              <a:buNone/>
            </a:pPr>
            <a:r>
              <a:rPr lang="en-US" sz="1800" dirty="0" smtClean="0">
                <a:latin typeface="Times New Roman" panose="02020603050405020304" pitchFamily="18" charset="0"/>
                <a:cs typeface="Times New Roman" panose="02020603050405020304" pitchFamily="18" charset="0"/>
              </a:rPr>
              <a:t>National Cancer Institute (2020).</a:t>
            </a:r>
            <a:r>
              <a:rPr lang="en-US" sz="1800" i="1" dirty="0" smtClean="0">
                <a:latin typeface="Times New Roman" panose="02020603050405020304" pitchFamily="18" charset="0"/>
                <a:cs typeface="Times New Roman" panose="02020603050405020304" pitchFamily="18" charset="0"/>
              </a:rPr>
              <a:t>Definition of peer-reviewed scientific 	journal</a:t>
            </a:r>
            <a:r>
              <a:rPr lang="en-US" sz="1800" dirty="0" smtClean="0">
                <a:latin typeface="Times New Roman" panose="02020603050405020304" pitchFamily="18" charset="0"/>
                <a:cs typeface="Times New Roman" panose="02020603050405020304" pitchFamily="18" charset="0"/>
              </a:rPr>
              <a:t>. NCI Dictionary of Cancer Terms. Retrieved from 	</a:t>
            </a:r>
            <a:r>
              <a:rPr lang="en-US" sz="1800" dirty="0" smtClean="0">
                <a:latin typeface="Times New Roman" panose="02020603050405020304" pitchFamily="18" charset="0"/>
                <a:cs typeface="Times New Roman" panose="02020603050405020304" pitchFamily="18" charset="0"/>
                <a:hlinkClick r:id="rId4"/>
              </a:rPr>
              <a:t>https://www.cancer.gov</a:t>
            </a:r>
            <a:r>
              <a:rPr lang="en-US" sz="1800" dirty="0" smtClean="0">
                <a:latin typeface="Times New Roman" panose="02020603050405020304" pitchFamily="18" charset="0"/>
                <a:cs typeface="Times New Roman" panose="02020603050405020304" pitchFamily="18" charset="0"/>
              </a:rPr>
              <a:t> </a:t>
            </a:r>
          </a:p>
          <a:p>
            <a:pPr marL="0" indent="0">
              <a:buNone/>
            </a:pPr>
            <a:r>
              <a:rPr lang="en-US" sz="1800" dirty="0" smtClean="0">
                <a:latin typeface="Times New Roman" panose="02020603050405020304" pitchFamily="18" charset="0"/>
                <a:cs typeface="Times New Roman" panose="02020603050405020304" pitchFamily="18" charset="0"/>
              </a:rPr>
              <a:t>Walden University (2020). </a:t>
            </a:r>
            <a:r>
              <a:rPr lang="en-US" sz="1800" i="1" dirty="0" smtClean="0">
                <a:latin typeface="Times New Roman" panose="02020603050405020304" pitchFamily="18" charset="0"/>
                <a:cs typeface="Times New Roman" panose="02020603050405020304" pitchFamily="18" charset="0"/>
              </a:rPr>
              <a:t>Evaluating Resources: Primary &amp; 	Secondary Sources</a:t>
            </a:r>
            <a:r>
              <a:rPr lang="en-US" sz="1800" dirty="0" smtClean="0">
                <a:latin typeface="Times New Roman" panose="02020603050405020304" pitchFamily="18" charset="0"/>
                <a:cs typeface="Times New Roman" panose="02020603050405020304" pitchFamily="18" charset="0"/>
              </a:rPr>
              <a:t>. Walden University Library.</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7854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124</TotalTime>
  <Words>1465</Words>
  <Application>Microsoft Office PowerPoint</Application>
  <PresentationFormat>On-screen Show (4:3)</PresentationFormat>
  <Paragraphs>70</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Oriel</vt:lpstr>
      <vt:lpstr>Evaluation of sources</vt:lpstr>
      <vt:lpstr>Part 1:Primary Source</vt:lpstr>
      <vt:lpstr>Secondary source</vt:lpstr>
      <vt:lpstr>Part 2: Problem Statement</vt:lpstr>
      <vt:lpstr>Part 2: Problem Statement</vt:lpstr>
      <vt:lpstr>PROBLEM STATEMENT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sources</dc:title>
  <dc:creator>Anne Patricia</dc:creator>
  <cp:lastModifiedBy>Kamande</cp:lastModifiedBy>
  <cp:revision>14</cp:revision>
  <dcterms:created xsi:type="dcterms:W3CDTF">2006-08-16T00:00:00Z</dcterms:created>
  <dcterms:modified xsi:type="dcterms:W3CDTF">2020-01-15T15:43:52Z</dcterms:modified>
</cp:coreProperties>
</file>